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4"/>
  </p:notesMasterIdLst>
  <p:sldIdLst>
    <p:sldId id="256"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483" autoAdjust="0"/>
  </p:normalViewPr>
  <p:slideViewPr>
    <p:cSldViewPr snapToGrid="0">
      <p:cViewPr varScale="1">
        <p:scale>
          <a:sx n="34" d="100"/>
          <a:sy n="34" d="100"/>
        </p:scale>
        <p:origin x="18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F133A-EC8B-4997-BB7D-ED73C4CB7392}" type="datetimeFigureOut">
              <a:rPr lang="de-CH" smtClean="0"/>
              <a:t>02.08.2024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EB282-4DA0-4D5E-BAAA-8171CDC39E86}" type="slidenum">
              <a:rPr lang="de-CH" smtClean="0"/>
              <a:t>‹Nr.›</a:t>
            </a:fld>
            <a:endParaRPr lang="de-CH"/>
          </a:p>
        </p:txBody>
      </p:sp>
    </p:spTree>
    <p:extLst>
      <p:ext uri="{BB962C8B-B14F-4D97-AF65-F5344CB8AC3E}">
        <p14:creationId xmlns:p14="http://schemas.microsoft.com/office/powerpoint/2010/main" val="40679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Informationen für Lehrpersonen:</a:t>
            </a:r>
          </a:p>
          <a:p>
            <a:r>
              <a:rPr lang="de-CH" dirty="0"/>
              <a:t>In dieser Präsentation finden Sie Ideen für die Unterrichtsgestaltung. Die Notizen zu den Folien geben Ihnen Impulse zur Behandlung der Erfindung der Spülmaschine im Unterricht. Die Präsentation können Sie nach Ihren Bedürfnissen anpassen.</a:t>
            </a:r>
          </a:p>
          <a:p>
            <a:r>
              <a:rPr lang="de-CH" dirty="0"/>
              <a:t>Alle Informationen finden Sie gesammelt im </a:t>
            </a:r>
            <a:r>
              <a:rPr lang="de-CH" dirty="0" err="1"/>
              <a:t>pdf</a:t>
            </a:r>
            <a:r>
              <a:rPr lang="de-CH" dirty="0"/>
              <a:t>-Dokument zur Unterrichtsidee.</a:t>
            </a:r>
          </a:p>
        </p:txBody>
      </p:sp>
      <p:sp>
        <p:nvSpPr>
          <p:cNvPr id="4" name="Foliennummernplatzhalter 3"/>
          <p:cNvSpPr>
            <a:spLocks noGrp="1"/>
          </p:cNvSpPr>
          <p:nvPr>
            <p:ph type="sldNum" sz="quarter" idx="5"/>
          </p:nvPr>
        </p:nvSpPr>
        <p:spPr/>
        <p:txBody>
          <a:bodyPr/>
          <a:lstStyle/>
          <a:p>
            <a:fld id="{7DAEB282-4DA0-4D5E-BAAA-8171CDC39E86}" type="slidenum">
              <a:rPr lang="de-CH" smtClean="0"/>
              <a:t>1</a:t>
            </a:fld>
            <a:endParaRPr lang="de-CH"/>
          </a:p>
        </p:txBody>
      </p:sp>
    </p:spTree>
    <p:extLst>
      <p:ext uri="{BB962C8B-B14F-4D97-AF65-F5344CB8AC3E}">
        <p14:creationId xmlns:p14="http://schemas.microsoft.com/office/powerpoint/2010/main" val="38788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Ratespiel anhand eines Bildausschnitts.</a:t>
            </a:r>
          </a:p>
        </p:txBody>
      </p:sp>
      <p:sp>
        <p:nvSpPr>
          <p:cNvPr id="4" name="Foliennummernplatzhalter 3"/>
          <p:cNvSpPr>
            <a:spLocks noGrp="1"/>
          </p:cNvSpPr>
          <p:nvPr>
            <p:ph type="sldNum" sz="quarter" idx="5"/>
          </p:nvPr>
        </p:nvSpPr>
        <p:spPr/>
        <p:txBody>
          <a:bodyPr/>
          <a:lstStyle/>
          <a:p>
            <a:fld id="{7DAEB282-4DA0-4D5E-BAAA-8171CDC39E86}" type="slidenum">
              <a:rPr lang="de-CH" smtClean="0"/>
              <a:t>2</a:t>
            </a:fld>
            <a:endParaRPr lang="de-CH"/>
          </a:p>
        </p:txBody>
      </p:sp>
    </p:spTree>
    <p:extLst>
      <p:ext uri="{BB962C8B-B14F-4D97-AF65-F5344CB8AC3E}">
        <p14:creationId xmlns:p14="http://schemas.microsoft.com/office/powerpoint/2010/main" val="38437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Ratespiel anhand eines Bildausschnitts.</a:t>
            </a:r>
          </a:p>
        </p:txBody>
      </p:sp>
      <p:sp>
        <p:nvSpPr>
          <p:cNvPr id="4" name="Foliennummernplatzhalter 3"/>
          <p:cNvSpPr>
            <a:spLocks noGrp="1"/>
          </p:cNvSpPr>
          <p:nvPr>
            <p:ph type="sldNum" sz="quarter" idx="5"/>
          </p:nvPr>
        </p:nvSpPr>
        <p:spPr/>
        <p:txBody>
          <a:bodyPr/>
          <a:lstStyle/>
          <a:p>
            <a:fld id="{7DAEB282-4DA0-4D5E-BAAA-8171CDC39E86}" type="slidenum">
              <a:rPr lang="de-CH" smtClean="0"/>
              <a:t>3</a:t>
            </a:fld>
            <a:endParaRPr lang="de-CH"/>
          </a:p>
        </p:txBody>
      </p:sp>
    </p:spTree>
    <p:extLst>
      <p:ext uri="{BB962C8B-B14F-4D97-AF65-F5344CB8AC3E}">
        <p14:creationId xmlns:p14="http://schemas.microsoft.com/office/powerpoint/2010/main" val="426859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Frage an die Klasse:</a:t>
            </a:r>
            <a:br>
              <a:rPr lang="de-CH" dirty="0"/>
            </a:br>
            <a:r>
              <a:rPr lang="de-CH" dirty="0"/>
              <a:t>Was schätzt ihr, wann wurde die Spülmaschine erfunden?</a:t>
            </a:r>
            <a:br>
              <a:rPr lang="de-CH" dirty="0"/>
            </a:br>
            <a:r>
              <a:rPr lang="de-CH" dirty="0"/>
              <a:t>Antwort (auf der nächsten Folie): 1886 meldete die Amerikanerin Josephine Cochrane das Patent für die Spülmaschine an.</a:t>
            </a:r>
            <a:br>
              <a:rPr lang="de-CH" dirty="0"/>
            </a:br>
            <a:r>
              <a:rPr lang="de-CH" dirty="0"/>
              <a:t>Quelle: https://www1.wdr.de/stichtag/stichtag6320.html</a:t>
            </a:r>
          </a:p>
        </p:txBody>
      </p:sp>
      <p:sp>
        <p:nvSpPr>
          <p:cNvPr id="4" name="Foliennummernplatzhalter 3"/>
          <p:cNvSpPr>
            <a:spLocks noGrp="1"/>
          </p:cNvSpPr>
          <p:nvPr>
            <p:ph type="sldNum" sz="quarter" idx="5"/>
          </p:nvPr>
        </p:nvSpPr>
        <p:spPr/>
        <p:txBody>
          <a:bodyPr/>
          <a:lstStyle/>
          <a:p>
            <a:fld id="{7DAEB282-4DA0-4D5E-BAAA-8171CDC39E86}" type="slidenum">
              <a:rPr lang="de-CH" smtClean="0"/>
              <a:t>4</a:t>
            </a:fld>
            <a:endParaRPr lang="de-CH"/>
          </a:p>
        </p:txBody>
      </p:sp>
    </p:spTree>
    <p:extLst>
      <p:ext uri="{BB962C8B-B14F-4D97-AF65-F5344CB8AC3E}">
        <p14:creationId xmlns:p14="http://schemas.microsoft.com/office/powerpoint/2010/main" val="224583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Quelle: https://www1.wdr.de/stichtag/stichtag6320.html</a:t>
            </a:r>
          </a:p>
        </p:txBody>
      </p:sp>
      <p:sp>
        <p:nvSpPr>
          <p:cNvPr id="4" name="Foliennummernplatzhalter 3"/>
          <p:cNvSpPr>
            <a:spLocks noGrp="1"/>
          </p:cNvSpPr>
          <p:nvPr>
            <p:ph type="sldNum" sz="quarter" idx="5"/>
          </p:nvPr>
        </p:nvSpPr>
        <p:spPr/>
        <p:txBody>
          <a:bodyPr/>
          <a:lstStyle/>
          <a:p>
            <a:fld id="{7DAEB282-4DA0-4D5E-BAAA-8171CDC39E86}" type="slidenum">
              <a:rPr lang="de-CH" smtClean="0"/>
              <a:t>5</a:t>
            </a:fld>
            <a:endParaRPr lang="de-CH"/>
          </a:p>
        </p:txBody>
      </p:sp>
    </p:spTree>
    <p:extLst>
      <p:ext uri="{BB962C8B-B14F-4D97-AF65-F5344CB8AC3E}">
        <p14:creationId xmlns:p14="http://schemas.microsoft.com/office/powerpoint/2010/main" val="4131330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5A47-C643-2819-A2B0-4ED8E6AC999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56A8E7-0B74-E9FC-9C6B-679D27A45A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E1DD44-E530-9EDF-56EC-5BD316E4B45E}"/>
              </a:ext>
            </a:extLst>
          </p:cNvPr>
          <p:cNvSpPr>
            <a:spLocks noGrp="1"/>
          </p:cNvSpPr>
          <p:nvPr>
            <p:ph type="body" idx="1"/>
          </p:nvPr>
        </p:nvSpPr>
        <p:spPr/>
        <p:txBody>
          <a:bodyPr/>
          <a:lstStyle/>
          <a:p>
            <a:r>
              <a:rPr lang="de-CH" b="1" dirty="0"/>
              <a:t>Teil 1: Die Erfindung der Spülmaschine</a:t>
            </a:r>
          </a:p>
          <a:p>
            <a:r>
              <a:rPr lang="de-CH" dirty="0"/>
              <a:t>Video auf Englisch über die Erfindung der Spülmaschine anschauen.</a:t>
            </a:r>
          </a:p>
          <a:p>
            <a:r>
              <a:rPr lang="de-CH" dirty="0"/>
              <a:t>Info: Das Video dauert 9 Minuten.</a:t>
            </a:r>
          </a:p>
          <a:p>
            <a:endParaRPr lang="de-CH" dirty="0"/>
          </a:p>
          <a:p>
            <a:r>
              <a:rPr lang="de-CH" b="1" dirty="0"/>
              <a:t>Auftrag an die Klasse:</a:t>
            </a:r>
          </a:p>
          <a:p>
            <a:r>
              <a:rPr lang="de-CH" dirty="0"/>
              <a:t>Macht euch Notizen zu folgenden Fragen:</a:t>
            </a:r>
          </a:p>
          <a:p>
            <a:r>
              <a:rPr lang="de-CH" dirty="0"/>
              <a:t>- Wer erfand die Spülmaschine?</a:t>
            </a:r>
          </a:p>
          <a:p>
            <a:r>
              <a:rPr lang="de-CH" dirty="0"/>
              <a:t>- Wann wurde die Spülmaschine erfunden?</a:t>
            </a:r>
          </a:p>
          <a:p>
            <a:r>
              <a:rPr lang="de-CH" dirty="0"/>
              <a:t>- Wie funktionierte die erste Spülmaschine?</a:t>
            </a:r>
          </a:p>
          <a:p>
            <a:endParaRPr lang="de-CH" dirty="0"/>
          </a:p>
          <a:p>
            <a:r>
              <a:rPr lang="de-CH" dirty="0"/>
              <a:t>https://www.youtube.com/watch?v=VBo1jhXzGLc</a:t>
            </a:r>
          </a:p>
          <a:p>
            <a:endParaRPr lang="de-CH" dirty="0"/>
          </a:p>
        </p:txBody>
      </p:sp>
      <p:sp>
        <p:nvSpPr>
          <p:cNvPr id="4" name="Foliennummernplatzhalter 3">
            <a:extLst>
              <a:ext uri="{FF2B5EF4-FFF2-40B4-BE49-F238E27FC236}">
                <a16:creationId xmlns:a16="http://schemas.microsoft.com/office/drawing/2014/main" id="{4ADB5802-FB36-1964-B7D6-3071BB5EC479}"/>
              </a:ext>
            </a:extLst>
          </p:cNvPr>
          <p:cNvSpPr>
            <a:spLocks noGrp="1"/>
          </p:cNvSpPr>
          <p:nvPr>
            <p:ph type="sldNum" sz="quarter" idx="5"/>
          </p:nvPr>
        </p:nvSpPr>
        <p:spPr/>
        <p:txBody>
          <a:bodyPr/>
          <a:lstStyle/>
          <a:p>
            <a:fld id="{7DAEB282-4DA0-4D5E-BAAA-8171CDC39E86}" type="slidenum">
              <a:rPr lang="de-CH" smtClean="0"/>
              <a:t>6</a:t>
            </a:fld>
            <a:endParaRPr lang="de-CH"/>
          </a:p>
        </p:txBody>
      </p:sp>
    </p:spTree>
    <p:extLst>
      <p:ext uri="{BB962C8B-B14F-4D97-AF65-F5344CB8AC3E}">
        <p14:creationId xmlns:p14="http://schemas.microsoft.com/office/powerpoint/2010/main" val="287581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Aufgaben in 2er-Teams:</a:t>
            </a:r>
          </a:p>
          <a:p>
            <a:r>
              <a:rPr lang="de-CH" dirty="0"/>
              <a:t>1) Wer war Josephine Cochrane? Wie kam sie auf die Idee, eine Spülmaschine zu erfinden?</a:t>
            </a:r>
          </a:p>
          <a:p>
            <a:r>
              <a:rPr lang="de-CH" dirty="0"/>
              <a:t>2) Erklärt, wie die Spülmaschine von Josephine Cochrane funktioniert. Fertigt gemeinsam eine Zeichnung an, um die Funktionsweise ihrer Spülmaschine zu erklären.</a:t>
            </a:r>
          </a:p>
          <a:p>
            <a:endParaRPr lang="de-CH" dirty="0"/>
          </a:p>
        </p:txBody>
      </p:sp>
      <p:sp>
        <p:nvSpPr>
          <p:cNvPr id="4" name="Foliennummernplatzhalter 3"/>
          <p:cNvSpPr>
            <a:spLocks noGrp="1"/>
          </p:cNvSpPr>
          <p:nvPr>
            <p:ph type="sldNum" sz="quarter" idx="5"/>
          </p:nvPr>
        </p:nvSpPr>
        <p:spPr/>
        <p:txBody>
          <a:bodyPr/>
          <a:lstStyle/>
          <a:p>
            <a:fld id="{7DAEB282-4DA0-4D5E-BAAA-8171CDC39E86}" type="slidenum">
              <a:rPr lang="de-CH" smtClean="0"/>
              <a:t>7</a:t>
            </a:fld>
            <a:endParaRPr lang="de-CH"/>
          </a:p>
        </p:txBody>
      </p:sp>
    </p:spTree>
    <p:extLst>
      <p:ext uri="{BB962C8B-B14F-4D97-AF65-F5344CB8AC3E}">
        <p14:creationId xmlns:p14="http://schemas.microsoft.com/office/powerpoint/2010/main" val="3814610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Teil 2: Heutige Funktionsweise</a:t>
            </a:r>
          </a:p>
          <a:p>
            <a:r>
              <a:rPr lang="de-CH" dirty="0"/>
              <a:t>Video anschauen: «Sachgeschichten – Wie funktioniert eine Spülmaschine?»</a:t>
            </a:r>
          </a:p>
          <a:p>
            <a:r>
              <a:rPr lang="de-CH" dirty="0"/>
              <a:t>https://www.youtube.com/watch?v=e2X-gwfX4aA</a:t>
            </a:r>
          </a:p>
          <a:p>
            <a:r>
              <a:rPr lang="de-CH" dirty="0"/>
              <a:t>Info: Video dauert 10 Minuten.</a:t>
            </a:r>
          </a:p>
          <a:p>
            <a:r>
              <a:rPr lang="de-CH" b="1" dirty="0"/>
              <a:t>Aufgabe während des Videos:</a:t>
            </a:r>
          </a:p>
          <a:p>
            <a:r>
              <a:rPr lang="de-CH" dirty="0"/>
              <a:t>Macht euch Notizen:</a:t>
            </a:r>
          </a:p>
          <a:p>
            <a:r>
              <a:rPr lang="de-CH" dirty="0"/>
              <a:t>- Wie funktionieren Spülmaschinen heute?</a:t>
            </a:r>
          </a:p>
          <a:p>
            <a:r>
              <a:rPr lang="de-CH" dirty="0"/>
              <a:t>- Was hat sich verändert?</a:t>
            </a:r>
          </a:p>
          <a:p>
            <a:endParaRPr lang="de-CH" dirty="0"/>
          </a:p>
        </p:txBody>
      </p:sp>
      <p:sp>
        <p:nvSpPr>
          <p:cNvPr id="4" name="Foliennummernplatzhalter 3"/>
          <p:cNvSpPr>
            <a:spLocks noGrp="1"/>
          </p:cNvSpPr>
          <p:nvPr>
            <p:ph type="sldNum" sz="quarter" idx="5"/>
          </p:nvPr>
        </p:nvSpPr>
        <p:spPr/>
        <p:txBody>
          <a:bodyPr/>
          <a:lstStyle/>
          <a:p>
            <a:fld id="{7DAEB282-4DA0-4D5E-BAAA-8171CDC39E86}" type="slidenum">
              <a:rPr lang="de-CH" smtClean="0"/>
              <a:t>8</a:t>
            </a:fld>
            <a:endParaRPr lang="de-CH"/>
          </a:p>
        </p:txBody>
      </p:sp>
    </p:spTree>
    <p:extLst>
      <p:ext uri="{BB962C8B-B14F-4D97-AF65-F5344CB8AC3E}">
        <p14:creationId xmlns:p14="http://schemas.microsoft.com/office/powerpoint/2010/main" val="181858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Klasse in 4er-Gruppen einteilen. Jede Gruppe erhält ein Plakat (A3).</a:t>
            </a:r>
          </a:p>
          <a:p>
            <a:r>
              <a:rPr lang="de-CH" dirty="0"/>
              <a:t>Aufgaben in 4er-Gruppen:</a:t>
            </a:r>
          </a:p>
          <a:p>
            <a:r>
              <a:rPr lang="de-CH" dirty="0"/>
              <a:t>Erstellt gemeinsam ein Plakat über die Spülmaschine. Das Plakat soll folgende Punkte enthalten:</a:t>
            </a:r>
          </a:p>
          <a:p>
            <a:r>
              <a:rPr lang="de-CH" dirty="0"/>
              <a:t>- Die wichtigsten Informationen zur Erfindung (Von wem erfunden? Wann? Wo?)</a:t>
            </a:r>
          </a:p>
          <a:p>
            <a:r>
              <a:rPr lang="de-CH" dirty="0"/>
              <a:t>- Erklärung der Funktionsweise heutiger Spülmaschinen</a:t>
            </a:r>
          </a:p>
          <a:p>
            <a:r>
              <a:rPr lang="de-CH" dirty="0"/>
              <a:t>- Tipps, was man tun kann, wenn die Spülmaschine nicht mehr gut funktioniert</a:t>
            </a:r>
          </a:p>
          <a:p>
            <a:endParaRPr lang="de-CH" dirty="0"/>
          </a:p>
          <a:p>
            <a:pPr>
              <a:lnSpc>
                <a:spcPct val="107000"/>
              </a:lnSpc>
              <a:spcAft>
                <a:spcPts val="800"/>
              </a:spcAft>
            </a:pPr>
            <a:r>
              <a:rPr lang="de-CH" sz="1800" b="1" kern="100" dirty="0">
                <a:effectLst/>
                <a:latin typeface="Aptos" panose="020B0004020202020204" pitchFamily="34" charset="0"/>
                <a:ea typeface="Aptos" panose="020B0004020202020204" pitchFamily="34" charset="0"/>
                <a:cs typeface="Times New Roman" panose="02020603050405020304" pitchFamily="18" charset="0"/>
              </a:rPr>
              <a:t>Abschluss: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Plakate im Klassenzimmer aufhängen und gemeinsam anschauen. </a:t>
            </a:r>
          </a:p>
          <a:p>
            <a:pPr>
              <a:lnSpc>
                <a:spcPct val="107000"/>
              </a:lnSpc>
              <a:spcAft>
                <a:spcPts val="800"/>
              </a:spcAft>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Optionale Ideen:</a:t>
            </a:r>
          </a:p>
          <a:p>
            <a:pPr marL="342900" lvl="0" indent="-342900">
              <a:lnSpc>
                <a:spcPct val="107000"/>
              </a:lnSpc>
              <a:buFont typeface="Aptos" panose="020B00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Fotos der Plakate machen, um sie den Eltern zu zeigen</a:t>
            </a:r>
          </a:p>
          <a:p>
            <a:pPr marL="342900" lvl="0" indent="-342900">
              <a:lnSpc>
                <a:spcPct val="107000"/>
              </a:lnSpc>
              <a:spcAft>
                <a:spcPts val="800"/>
              </a:spcAft>
              <a:buFont typeface="Aptos" panose="020B0004020202020204" pitchFamily="34" charset="0"/>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Anonym abstimmen, welches das beste Plakat ist; das gewählte Plakat bei der Spülmaschine im Lehrpersonenzimmer aufhängen</a:t>
            </a:r>
          </a:p>
          <a:p>
            <a:endParaRPr lang="de-CH" dirty="0"/>
          </a:p>
          <a:p>
            <a:endParaRPr lang="de-CH" dirty="0"/>
          </a:p>
        </p:txBody>
      </p:sp>
      <p:sp>
        <p:nvSpPr>
          <p:cNvPr id="4" name="Foliennummernplatzhalter 3"/>
          <p:cNvSpPr>
            <a:spLocks noGrp="1"/>
          </p:cNvSpPr>
          <p:nvPr>
            <p:ph type="sldNum" sz="quarter" idx="5"/>
          </p:nvPr>
        </p:nvSpPr>
        <p:spPr/>
        <p:txBody>
          <a:bodyPr/>
          <a:lstStyle/>
          <a:p>
            <a:fld id="{7DAEB282-4DA0-4D5E-BAAA-8171CDC39E86}" type="slidenum">
              <a:rPr lang="de-CH" smtClean="0"/>
              <a:t>9</a:t>
            </a:fld>
            <a:endParaRPr lang="de-CH"/>
          </a:p>
        </p:txBody>
      </p:sp>
    </p:spTree>
    <p:extLst>
      <p:ext uri="{BB962C8B-B14F-4D97-AF65-F5344CB8AC3E}">
        <p14:creationId xmlns:p14="http://schemas.microsoft.com/office/powerpoint/2010/main" val="269618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de-DE"/>
              <a:t>Mastertitelformat bearbeiten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4811CAD-29B1-4F40-8CB5-F3E32C17F426}" type="datetime1">
              <a:rPr lang="en-US" smtClean="0"/>
              <a:t>8/2/2024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28844951-7827-47D4-8276-7DDE1FA7D85A}" type="slidenum">
              <a:rPr lang="en-US" smtClean="0"/>
              <a:pPr/>
              <a:t>‹Nr.›</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280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3660FAD-434B-454A-A9BF-B5CE2C89BD5C}" type="datetime1">
              <a:rPr lang="en-US" smtClean="0"/>
              <a:t>8/2/2024</a:t>
            </a:fld>
            <a:endParaRPr lang="en-US" dirty="0"/>
          </a:p>
        </p:txBody>
      </p:sp>
      <p:sp>
        <p:nvSpPr>
          <p:cNvPr id="5" name="Footer Placeholder 4"/>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414923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72FC469-94A0-4E31-B49F-0A08A5D58D37}" type="datetime1">
              <a:rPr lang="en-US" smtClean="0"/>
              <a:t>8/2/2024</a:t>
            </a:fld>
            <a:endParaRPr lang="en-US" dirty="0"/>
          </a:p>
        </p:txBody>
      </p:sp>
      <p:sp>
        <p:nvSpPr>
          <p:cNvPr id="5" name="Footer Placeholder 4"/>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425166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2D2D99-50A4-4015-9B5C-BA92402B23B6}" type="datetime1">
              <a:rPr lang="en-US" smtClean="0"/>
              <a:t>8/2/2024</a:t>
            </a:fld>
            <a:endParaRPr lang="en-US" dirty="0"/>
          </a:p>
        </p:txBody>
      </p:sp>
      <p:sp>
        <p:nvSpPr>
          <p:cNvPr id="5" name="Footer Placeholder 4"/>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4092789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de-DE"/>
              <a:t>Mastertitelformat bearbeiten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539E6AB-B499-4A64-8BA9-6C0417CC4D7A}" type="datetime1">
              <a:rPr lang="en-US" smtClean="0"/>
              <a:t>8/2/2024</a:t>
            </a:fld>
            <a:endParaRPr lang="en-US" dirty="0"/>
          </a:p>
        </p:txBody>
      </p:sp>
      <p:sp>
        <p:nvSpPr>
          <p:cNvPr id="5" name="Footer Placeholder 4"/>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‹Nr.›</a:t>
            </a:fld>
            <a:endParaRPr lang="en-US"/>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52218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BBF0316-44B4-4896-BFAF-BFAEFC5371AF}" type="datetime1">
              <a:rPr lang="en-US" smtClean="0"/>
              <a:t>8/2/2024</a:t>
            </a:fld>
            <a:endParaRPr lang="en-US" dirty="0"/>
          </a:p>
        </p:txBody>
      </p:sp>
      <p:sp>
        <p:nvSpPr>
          <p:cNvPr id="6" name="Footer Placeholder 5"/>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332130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de-DE"/>
              <a:t>Mastertextformat bearbeiten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5B9D6B4-1FDC-4CE0-BEF8-280C4DDEA62E}" type="datetime1">
              <a:rPr lang="en-US" smtClean="0"/>
              <a:t>8/2/2024</a:t>
            </a:fld>
            <a:endParaRPr lang="en-US" dirty="0"/>
          </a:p>
        </p:txBody>
      </p:sp>
      <p:sp>
        <p:nvSpPr>
          <p:cNvPr id="8" name="Footer Placeholder 7"/>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9" name="Slide Number Placeholder 8"/>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303691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58BEE98C-79FC-452F-BE4C-65E26433A26C}" type="datetime1">
              <a:rPr lang="en-US" smtClean="0"/>
              <a:t>8/2/2024</a:t>
            </a:fld>
            <a:endParaRPr lang="en-US" dirty="0"/>
          </a:p>
        </p:txBody>
      </p:sp>
      <p:sp>
        <p:nvSpPr>
          <p:cNvPr id="4" name="Footer Placeholder 3"/>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5" name="Slide Number Placeholder 4"/>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218728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40D70-BA2B-461F-B562-F708D792D585}" type="datetime1">
              <a:rPr lang="en-US" smtClean="0"/>
              <a:t>8/2/2024</a:t>
            </a:fld>
            <a:endParaRPr lang="en-US" dirty="0"/>
          </a:p>
        </p:txBody>
      </p:sp>
      <p:sp>
        <p:nvSpPr>
          <p:cNvPr id="3" name="Footer Placeholder 2"/>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4" name="Slide Number Placeholder 3"/>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302759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de-DE"/>
              <a:t>Mastertitelformat bearbeiten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3994BB5-3FF3-49DF-83B9-9082EAF9BB5C}" type="datetime1">
              <a:rPr lang="en-US" smtClean="0"/>
              <a:t>8/2/2024</a:t>
            </a:fld>
            <a:endParaRPr lang="en-US" dirty="0"/>
          </a:p>
        </p:txBody>
      </p:sp>
      <p:sp>
        <p:nvSpPr>
          <p:cNvPr id="6" name="Footer Placeholder 5"/>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218077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76FBCB7C-D348-4974-AD58-A4D0585E10FD}" type="datetime1">
              <a:rPr lang="en-US" smtClean="0"/>
              <a:t>8/2/2024</a:t>
            </a:fld>
            <a:endParaRPr lang="en-US" dirty="0"/>
          </a:p>
        </p:txBody>
      </p:sp>
      <p:sp>
        <p:nvSpPr>
          <p:cNvPr id="6" name="Footer Placeholder 5"/>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‹Nr.›</a:t>
            </a:fld>
            <a:endParaRPr lang="en-US"/>
          </a:p>
        </p:txBody>
      </p:sp>
    </p:spTree>
    <p:extLst>
      <p:ext uri="{BB962C8B-B14F-4D97-AF65-F5344CB8AC3E}">
        <p14:creationId xmlns:p14="http://schemas.microsoft.com/office/powerpoint/2010/main" val="336486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C9E78611-EAF7-4D96-ABC7-314C2A34DD1E}" type="datetime1">
              <a:rPr lang="en-US" smtClean="0"/>
              <a:t>8/2/2024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28844951-7827-47D4-8276-7DDE1FA7D85A}" type="slidenum">
              <a:rPr lang="en-US" smtClean="0"/>
              <a:pPr/>
              <a:t>‹Nr.›</a:t>
            </a:fld>
            <a:endParaRPr lang="en-US"/>
          </a:p>
        </p:txBody>
      </p:sp>
    </p:spTree>
    <p:extLst>
      <p:ext uri="{BB962C8B-B14F-4D97-AF65-F5344CB8AC3E}">
        <p14:creationId xmlns:p14="http://schemas.microsoft.com/office/powerpoint/2010/main" val="282053156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VBo1jhXzGLc?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e2X-gwfX4aA?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Video 7" descr="Glühbirne wird eingeschaltet">
            <a:extLst>
              <a:ext uri="{FF2B5EF4-FFF2-40B4-BE49-F238E27FC236}">
                <a16:creationId xmlns:a16="http://schemas.microsoft.com/office/drawing/2014/main" id="{8CA8F211-4C13-8B8B-829C-93FA7A9E91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89"/>
          </a:xfrm>
          <a:prstGeom prst="rect">
            <a:avLst/>
          </a:prstGeom>
        </p:spPr>
      </p:pic>
      <p:sp>
        <p:nvSpPr>
          <p:cNvPr id="2" name="Titel 1">
            <a:extLst>
              <a:ext uri="{FF2B5EF4-FFF2-40B4-BE49-F238E27FC236}">
                <a16:creationId xmlns:a16="http://schemas.microsoft.com/office/drawing/2014/main" id="{EAC6CB17-22FB-409E-BA7F-249328A02F2E}"/>
              </a:ext>
            </a:extLst>
          </p:cNvPr>
          <p:cNvSpPr>
            <a:spLocks noGrp="1"/>
          </p:cNvSpPr>
          <p:nvPr>
            <p:ph type="ctrTitle"/>
          </p:nvPr>
        </p:nvSpPr>
        <p:spPr>
          <a:xfrm>
            <a:off x="838199" y="3888357"/>
            <a:ext cx="6826067" cy="2374287"/>
          </a:xfrm>
        </p:spPr>
        <p:txBody>
          <a:bodyPr anchor="ctr">
            <a:normAutofit/>
          </a:bodyPr>
          <a:lstStyle/>
          <a:p>
            <a:pPr algn="l"/>
            <a:r>
              <a:rPr lang="de-CH" sz="4400" dirty="0">
                <a:solidFill>
                  <a:srgbClr val="FFFFFF"/>
                </a:solidFill>
              </a:rPr>
              <a:t>Eine geniale Erfindung</a:t>
            </a:r>
          </a:p>
        </p:txBody>
      </p:sp>
      <p:sp>
        <p:nvSpPr>
          <p:cNvPr id="4" name="Fußzeilenplatzhalter 3">
            <a:extLst>
              <a:ext uri="{FF2B5EF4-FFF2-40B4-BE49-F238E27FC236}">
                <a16:creationId xmlns:a16="http://schemas.microsoft.com/office/drawing/2014/main" id="{DB1A9326-BCD3-E683-1022-DFBA665ECD84}"/>
              </a:ext>
            </a:extLst>
          </p:cNvPr>
          <p:cNvSpPr>
            <a:spLocks noGrp="1"/>
          </p:cNvSpPr>
          <p:nvPr>
            <p:ph type="ftr" sz="quarter" idx="11"/>
          </p:nvPr>
        </p:nvSpPr>
        <p:spPr>
          <a:xfrm>
            <a:off x="838199" y="6429375"/>
            <a:ext cx="10515601" cy="365125"/>
          </a:xfrm>
        </p:spPr>
        <p:txBody>
          <a:bodyPr>
            <a:normAutofit/>
          </a:bodyPr>
          <a:lstStyle/>
          <a:p>
            <a:pPr>
              <a:spcAft>
                <a:spcPts val="600"/>
              </a:spcAft>
            </a:pPr>
            <a:r>
              <a:rPr lang="de-CH" sz="800" dirty="0"/>
              <a:t>Unterrichtsvorschlag entstanden am Institut für </a:t>
            </a:r>
            <a:r>
              <a:rPr lang="de-CH" sz="800" dirty="0" err="1"/>
              <a:t>Bildungswissenschaf</a:t>
            </a:r>
            <a:fld id="{A14B8B4E-55CE-4D4F-B4EB-A3A5F0E4F9AC}" type="slidenum">
              <a:rPr lang="de-CH" sz="800" smtClean="0"/>
              <a:t>1</a:t>
            </a:fld>
            <a:r>
              <a:rPr lang="de-CH" sz="800" dirty="0" err="1"/>
              <a:t>ten</a:t>
            </a:r>
            <a:r>
              <a:rPr lang="de-CH" sz="800" dirty="0"/>
              <a:t> (IBW) der Universität Basel</a:t>
            </a:r>
          </a:p>
        </p:txBody>
      </p:sp>
      <p:sp>
        <p:nvSpPr>
          <p:cNvPr id="5" name="Foliennummernplatzhalter 4">
            <a:extLst>
              <a:ext uri="{FF2B5EF4-FFF2-40B4-BE49-F238E27FC236}">
                <a16:creationId xmlns:a16="http://schemas.microsoft.com/office/drawing/2014/main" id="{6E091C5D-8608-EB42-FFB3-E0BFAAFBA55B}"/>
              </a:ext>
            </a:extLst>
          </p:cNvPr>
          <p:cNvSpPr>
            <a:spLocks noGrp="1"/>
          </p:cNvSpPr>
          <p:nvPr>
            <p:ph type="sldNum" sz="quarter" idx="12"/>
          </p:nvPr>
        </p:nvSpPr>
        <p:spPr/>
        <p:txBody>
          <a:bodyPr>
            <a:normAutofit lnSpcReduction="10000"/>
          </a:bodyPr>
          <a:lstStyle/>
          <a:p>
            <a:pPr>
              <a:spcAft>
                <a:spcPts val="600"/>
              </a:spcAft>
            </a:pPr>
            <a:fld id="{397DFA95-2271-45C3-9FB1-A970D4E4F715}" type="slidenum">
              <a:rPr lang="de-CH" smtClean="0"/>
              <a:pPr>
                <a:spcAft>
                  <a:spcPts val="600"/>
                </a:spcAft>
              </a:pPr>
              <a:t>1</a:t>
            </a:fld>
            <a:endParaRPr lang="de-CH"/>
          </a:p>
        </p:txBody>
      </p:sp>
    </p:spTree>
    <p:extLst>
      <p:ext uri="{BB962C8B-B14F-4D97-AF65-F5344CB8AC3E}">
        <p14:creationId xmlns:p14="http://schemas.microsoft.com/office/powerpoint/2010/main" val="16363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0FD769F-BDEE-4149-8C98-A92F1F8A1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3" name="Rectangle 22">
            <a:extLst>
              <a:ext uri="{FF2B5EF4-FFF2-40B4-BE49-F238E27FC236}">
                <a16:creationId xmlns:a16="http://schemas.microsoft.com/office/drawing/2014/main" id="{DC00EF3B-797F-4060-9460-6EEF08B1B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 1">
            <a:extLst>
              <a:ext uri="{FF2B5EF4-FFF2-40B4-BE49-F238E27FC236}">
                <a16:creationId xmlns:a16="http://schemas.microsoft.com/office/drawing/2014/main" id="{E7D809B5-9C46-738B-AA85-E1045B7BC0E4}"/>
              </a:ext>
            </a:extLst>
          </p:cNvPr>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pPr>
            <a:r>
              <a:rPr lang="en-US" sz="7200"/>
              <a:t>Welche Maschine könnte das sein?</a:t>
            </a:r>
          </a:p>
        </p:txBody>
      </p:sp>
      <p:sp>
        <p:nvSpPr>
          <p:cNvPr id="25" name="Rectangle 24">
            <a:extLst>
              <a:ext uri="{FF2B5EF4-FFF2-40B4-BE49-F238E27FC236}">
                <a16:creationId xmlns:a16="http://schemas.microsoft.com/office/drawing/2014/main" id="{D3413A8A-4C21-4D2E-A92A-11B2841B5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nhaltsplatzhalter 6">
            <a:extLst>
              <a:ext uri="{FF2B5EF4-FFF2-40B4-BE49-F238E27FC236}">
                <a16:creationId xmlns:a16="http://schemas.microsoft.com/office/drawing/2014/main" id="{BF0B4029-6CB4-22F1-60F1-76B85A0111C7}"/>
              </a:ext>
            </a:extLst>
          </p:cNvPr>
          <p:cNvPicPr>
            <a:picLocks noGrp="1" noChangeAspect="1"/>
          </p:cNvPicPr>
          <p:nvPr>
            <p:ph idx="1"/>
          </p:nvPr>
        </p:nvPicPr>
        <p:blipFill>
          <a:blip r:embed="rId3"/>
          <a:stretch>
            <a:fillRect/>
          </a:stretch>
        </p:blipFill>
        <p:spPr>
          <a:xfrm>
            <a:off x="1083411" y="620720"/>
            <a:ext cx="3385243" cy="5607461"/>
          </a:xfrm>
          <a:prstGeom prst="rect">
            <a:avLst/>
          </a:prstGeom>
        </p:spPr>
      </p:pic>
      <p:sp>
        <p:nvSpPr>
          <p:cNvPr id="3" name="Fußzeilenplatzhalter 2">
            <a:extLst>
              <a:ext uri="{FF2B5EF4-FFF2-40B4-BE49-F238E27FC236}">
                <a16:creationId xmlns:a16="http://schemas.microsoft.com/office/drawing/2014/main" id="{27F6DD7E-7C23-6CC6-3C5E-A6F6C86626FB}"/>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4" name="Foliennummernplatzhalter 3">
            <a:extLst>
              <a:ext uri="{FF2B5EF4-FFF2-40B4-BE49-F238E27FC236}">
                <a16:creationId xmlns:a16="http://schemas.microsoft.com/office/drawing/2014/main" id="{4295FEF2-D41D-1BFC-75AD-D9745AD77CB5}"/>
              </a:ext>
            </a:extLst>
          </p:cNvPr>
          <p:cNvSpPr>
            <a:spLocks noGrp="1"/>
          </p:cNvSpPr>
          <p:nvPr>
            <p:ph type="sldNum" sz="quarter" idx="12"/>
          </p:nvPr>
        </p:nvSpPr>
        <p:spPr/>
        <p:txBody>
          <a:bodyPr>
            <a:normAutofit lnSpcReduction="10000"/>
          </a:bodyPr>
          <a:lstStyle/>
          <a:p>
            <a:fld id="{28844951-7827-47D4-8276-7DDE1FA7D85A}" type="slidenum">
              <a:rPr lang="en-US" smtClean="0"/>
              <a:pPr/>
              <a:t>2</a:t>
            </a:fld>
            <a:endParaRPr lang="en-US"/>
          </a:p>
        </p:txBody>
      </p:sp>
    </p:spTree>
    <p:extLst>
      <p:ext uri="{BB962C8B-B14F-4D97-AF65-F5344CB8AC3E}">
        <p14:creationId xmlns:p14="http://schemas.microsoft.com/office/powerpoint/2010/main" val="394206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53BDC5-FA7B-17D8-BBC1-CA30A6BE9E60}"/>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F0FD769F-BDEE-4149-8C98-A92F1F8A1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32" name="Rectangle 31">
            <a:extLst>
              <a:ext uri="{FF2B5EF4-FFF2-40B4-BE49-F238E27FC236}">
                <a16:creationId xmlns:a16="http://schemas.microsoft.com/office/drawing/2014/main" id="{DC00EF3B-797F-4060-9460-6EEF08B1B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2" name="Titel 1">
            <a:extLst>
              <a:ext uri="{FF2B5EF4-FFF2-40B4-BE49-F238E27FC236}">
                <a16:creationId xmlns:a16="http://schemas.microsoft.com/office/drawing/2014/main" id="{BBCABE48-66C0-21DA-3FD6-97566B51E26D}"/>
              </a:ext>
            </a:extLst>
          </p:cNvPr>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pPr>
            <a:r>
              <a:rPr lang="en-US" sz="7200"/>
              <a:t>Welche Maschine könnte das sein?</a:t>
            </a:r>
          </a:p>
        </p:txBody>
      </p:sp>
      <p:sp>
        <p:nvSpPr>
          <p:cNvPr id="34" name="Rectangle 33">
            <a:extLst>
              <a:ext uri="{FF2B5EF4-FFF2-40B4-BE49-F238E27FC236}">
                <a16:creationId xmlns:a16="http://schemas.microsoft.com/office/drawing/2014/main" id="{D3413A8A-4C21-4D2E-A92A-11B2841B5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C0BCF4B0-F83F-2B04-ADF7-240CFB513740}"/>
              </a:ext>
            </a:extLst>
          </p:cNvPr>
          <p:cNvPicPr>
            <a:picLocks noGrp="1" noChangeAspect="1"/>
          </p:cNvPicPr>
          <p:nvPr>
            <p:ph idx="1"/>
          </p:nvPr>
        </p:nvPicPr>
        <p:blipFill>
          <a:blip r:embed="rId3"/>
          <a:stretch>
            <a:fillRect/>
          </a:stretch>
        </p:blipFill>
        <p:spPr>
          <a:xfrm>
            <a:off x="916751" y="1876598"/>
            <a:ext cx="3718563" cy="3095704"/>
          </a:xfrm>
          <a:prstGeom prst="rect">
            <a:avLst/>
          </a:prstGeom>
        </p:spPr>
      </p:pic>
      <p:sp>
        <p:nvSpPr>
          <p:cNvPr id="3" name="Fußzeilenplatzhalter 2">
            <a:extLst>
              <a:ext uri="{FF2B5EF4-FFF2-40B4-BE49-F238E27FC236}">
                <a16:creationId xmlns:a16="http://schemas.microsoft.com/office/drawing/2014/main" id="{BC8AE2CD-C47E-A47F-0D17-F8E43741D8B0}"/>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4" name="Foliennummernplatzhalter 3">
            <a:extLst>
              <a:ext uri="{FF2B5EF4-FFF2-40B4-BE49-F238E27FC236}">
                <a16:creationId xmlns:a16="http://schemas.microsoft.com/office/drawing/2014/main" id="{8804B583-FD56-745C-897F-48111B7A78D2}"/>
              </a:ext>
            </a:extLst>
          </p:cNvPr>
          <p:cNvSpPr>
            <a:spLocks noGrp="1"/>
          </p:cNvSpPr>
          <p:nvPr>
            <p:ph type="sldNum" sz="quarter" idx="12"/>
          </p:nvPr>
        </p:nvSpPr>
        <p:spPr/>
        <p:txBody>
          <a:bodyPr>
            <a:normAutofit lnSpcReduction="10000"/>
          </a:bodyPr>
          <a:lstStyle/>
          <a:p>
            <a:fld id="{28844951-7827-47D4-8276-7DDE1FA7D85A}" type="slidenum">
              <a:rPr lang="en-US" smtClean="0"/>
              <a:pPr/>
              <a:t>3</a:t>
            </a:fld>
            <a:endParaRPr lang="en-US"/>
          </a:p>
        </p:txBody>
      </p:sp>
    </p:spTree>
    <p:extLst>
      <p:ext uri="{BB962C8B-B14F-4D97-AF65-F5344CB8AC3E}">
        <p14:creationId xmlns:p14="http://schemas.microsoft.com/office/powerpoint/2010/main" val="4502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21FFDA05-9640-4040-B33E-D46FD0443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18" name="Rectangle 17">
            <a:extLst>
              <a:ext uri="{FF2B5EF4-FFF2-40B4-BE49-F238E27FC236}">
                <a16:creationId xmlns:a16="http://schemas.microsoft.com/office/drawing/2014/main" id="{99D2E8B0-23A6-4480-8130-5B42A9709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pic>
        <p:nvPicPr>
          <p:cNvPr id="4" name="Inhaltsplatzhalter 3">
            <a:extLst>
              <a:ext uri="{FF2B5EF4-FFF2-40B4-BE49-F238E27FC236}">
                <a16:creationId xmlns:a16="http://schemas.microsoft.com/office/drawing/2014/main" id="{752A32B1-AC75-DDAC-8B6E-CE06F593BC64}"/>
              </a:ext>
            </a:extLst>
          </p:cNvPr>
          <p:cNvPicPr>
            <a:picLocks noChangeAspect="1"/>
          </p:cNvPicPr>
          <p:nvPr/>
        </p:nvPicPr>
        <p:blipFill rotWithShape="1">
          <a:blip r:embed="rId3"/>
          <a:srcRect l="10982" r="6236" b="-1"/>
          <a:stretch/>
        </p:blipFill>
        <p:spPr>
          <a:xfrm>
            <a:off x="457200" y="10"/>
            <a:ext cx="8505056" cy="6857990"/>
          </a:xfrm>
          <a:prstGeom prst="rect">
            <a:avLst/>
          </a:prstGeom>
        </p:spPr>
      </p:pic>
      <p:sp>
        <p:nvSpPr>
          <p:cNvPr id="20" name="Rectangle 19">
            <a:extLst>
              <a:ext uri="{FF2B5EF4-FFF2-40B4-BE49-F238E27FC236}">
                <a16:creationId xmlns:a16="http://schemas.microsoft.com/office/drawing/2014/main" id="{DD7FDAA3-7F1B-493D-9A78-DED3907CA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2256" y="0"/>
            <a:ext cx="2330584" cy="6858000"/>
          </a:xfrm>
          <a:prstGeom prst="rect">
            <a:avLst/>
          </a:prstGeom>
          <a:solidFill>
            <a:srgbClr val="5E5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DDDDD"/>
              </a:solidFill>
              <a:effectLst/>
              <a:uLnTx/>
              <a:uFillTx/>
              <a:latin typeface="Century Schoolbook" panose="02040604050505020304"/>
              <a:ea typeface="+mn-ea"/>
              <a:cs typeface="+mn-cs"/>
            </a:endParaRPr>
          </a:p>
        </p:txBody>
      </p:sp>
      <p:sp>
        <p:nvSpPr>
          <p:cNvPr id="2" name="Fußzeilenplatzhalter 1">
            <a:extLst>
              <a:ext uri="{FF2B5EF4-FFF2-40B4-BE49-F238E27FC236}">
                <a16:creationId xmlns:a16="http://schemas.microsoft.com/office/drawing/2014/main" id="{DE03B003-08A7-CCA8-71A9-8B06C2D6A63B}"/>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3" name="Foliennummernplatzhalter 2">
            <a:extLst>
              <a:ext uri="{FF2B5EF4-FFF2-40B4-BE49-F238E27FC236}">
                <a16:creationId xmlns:a16="http://schemas.microsoft.com/office/drawing/2014/main" id="{B9A22DAB-D3BE-C083-1AF1-A6788069EA29}"/>
              </a:ext>
            </a:extLst>
          </p:cNvPr>
          <p:cNvSpPr>
            <a:spLocks noGrp="1"/>
          </p:cNvSpPr>
          <p:nvPr>
            <p:ph type="sldNum" sz="quarter" idx="12"/>
          </p:nvPr>
        </p:nvSpPr>
        <p:spPr/>
        <p:txBody>
          <a:bodyPr>
            <a:normAutofit lnSpcReduction="10000"/>
          </a:bodyPr>
          <a:lstStyle/>
          <a:p>
            <a:fld id="{28844951-7827-47D4-8276-7DDE1FA7D85A}" type="slidenum">
              <a:rPr lang="en-US" smtClean="0"/>
              <a:pPr/>
              <a:t>4</a:t>
            </a:fld>
            <a:endParaRPr lang="en-US"/>
          </a:p>
        </p:txBody>
      </p:sp>
    </p:spTree>
    <p:extLst>
      <p:ext uri="{BB962C8B-B14F-4D97-AF65-F5344CB8AC3E}">
        <p14:creationId xmlns:p14="http://schemas.microsoft.com/office/powerpoint/2010/main" val="2237508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628C3DC9-ACEA-E423-E96D-57F2F0381402}"/>
              </a:ext>
            </a:extLst>
          </p:cNvPr>
          <p:cNvPicPr>
            <a:picLocks noGrp="1" noChangeAspect="1"/>
          </p:cNvPicPr>
          <p:nvPr>
            <p:ph idx="1"/>
          </p:nvPr>
        </p:nvPicPr>
        <p:blipFill>
          <a:blip r:embed="rId3"/>
          <a:stretch>
            <a:fillRect/>
          </a:stretch>
        </p:blipFill>
        <p:spPr>
          <a:xfrm>
            <a:off x="1691569" y="1828800"/>
            <a:ext cx="7735712" cy="4351338"/>
          </a:xfrm>
          <a:prstGeom prst="rect">
            <a:avLst/>
          </a:prstGeom>
        </p:spPr>
      </p:pic>
      <p:sp>
        <p:nvSpPr>
          <p:cNvPr id="9" name="Titel 1">
            <a:extLst>
              <a:ext uri="{FF2B5EF4-FFF2-40B4-BE49-F238E27FC236}">
                <a16:creationId xmlns:a16="http://schemas.microsoft.com/office/drawing/2014/main" id="{EB224B11-C007-F6A6-0B42-618E277EFC37}"/>
              </a:ext>
            </a:extLst>
          </p:cNvPr>
          <p:cNvSpPr>
            <a:spLocks noGrp="1"/>
          </p:cNvSpPr>
          <p:nvPr>
            <p:ph type="title"/>
          </p:nvPr>
        </p:nvSpPr>
        <p:spPr>
          <a:xfrm>
            <a:off x="1262063" y="365125"/>
            <a:ext cx="9691687" cy="1325563"/>
          </a:xfrm>
        </p:spPr>
        <p:txBody>
          <a:bodyPr>
            <a:noAutofit/>
          </a:bodyPr>
          <a:lstStyle/>
          <a:p>
            <a:r>
              <a:rPr lang="de-CH" sz="3200" dirty="0"/>
              <a:t>1886 meldete die Amerikanerin Josephine Cochrane das Patent für die Spülmaschine an.</a:t>
            </a:r>
          </a:p>
        </p:txBody>
      </p:sp>
      <p:sp>
        <p:nvSpPr>
          <p:cNvPr id="2" name="Fußzeilenplatzhalter 1">
            <a:extLst>
              <a:ext uri="{FF2B5EF4-FFF2-40B4-BE49-F238E27FC236}">
                <a16:creationId xmlns:a16="http://schemas.microsoft.com/office/drawing/2014/main" id="{3494787A-980E-D198-F340-F46A00B34461}"/>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3" name="Foliennummernplatzhalter 2">
            <a:extLst>
              <a:ext uri="{FF2B5EF4-FFF2-40B4-BE49-F238E27FC236}">
                <a16:creationId xmlns:a16="http://schemas.microsoft.com/office/drawing/2014/main" id="{CBDA00BD-6DD7-CAA0-56C7-11CCA1D91BA1}"/>
              </a:ext>
            </a:extLst>
          </p:cNvPr>
          <p:cNvSpPr>
            <a:spLocks noGrp="1"/>
          </p:cNvSpPr>
          <p:nvPr>
            <p:ph type="sldNum" sz="quarter" idx="12"/>
          </p:nvPr>
        </p:nvSpPr>
        <p:spPr/>
        <p:txBody>
          <a:bodyPr>
            <a:normAutofit lnSpcReduction="10000"/>
          </a:bodyPr>
          <a:lstStyle/>
          <a:p>
            <a:fld id="{28844951-7827-47D4-8276-7DDE1FA7D85A}" type="slidenum">
              <a:rPr lang="en-US" smtClean="0"/>
              <a:pPr/>
              <a:t>5</a:t>
            </a:fld>
            <a:endParaRPr lang="en-US"/>
          </a:p>
        </p:txBody>
      </p:sp>
    </p:spTree>
    <p:extLst>
      <p:ext uri="{BB962C8B-B14F-4D97-AF65-F5344CB8AC3E}">
        <p14:creationId xmlns:p14="http://schemas.microsoft.com/office/powerpoint/2010/main" val="38155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C20F19-9876-C53D-9D22-CAD1913122B0}"/>
            </a:ext>
          </a:extLst>
        </p:cNvPr>
        <p:cNvGrpSpPr/>
        <p:nvPr/>
      </p:nvGrpSpPr>
      <p:grpSpPr>
        <a:xfrm>
          <a:off x="0" y="0"/>
          <a:ext cx="0" cy="0"/>
          <a:chOff x="0" y="0"/>
          <a:chExt cx="0" cy="0"/>
        </a:xfrm>
      </p:grpSpPr>
      <p:sp>
        <p:nvSpPr>
          <p:cNvPr id="5" name="Rectangle 6">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8" name="Rectangle 8">
            <a:extLst>
              <a:ext uri="{FF2B5EF4-FFF2-40B4-BE49-F238E27FC236}">
                <a16:creationId xmlns:a16="http://schemas.microsoft.com/office/drawing/2014/main" id="{CD0FF873-0D97-4AE7-A97E-53991037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pic>
        <p:nvPicPr>
          <p:cNvPr id="2" name="Onlinemedien 1" title="The Machines That Built America: Josephine Cochran Invents the First Dishwashing Machine (Season 1)">
            <a:hlinkClick r:id="" action="ppaction://media"/>
            <a:extLst>
              <a:ext uri="{FF2B5EF4-FFF2-40B4-BE49-F238E27FC236}">
                <a16:creationId xmlns:a16="http://schemas.microsoft.com/office/drawing/2014/main" id="{9EBE675F-5813-0E89-E77A-FDCA9013D58B}"/>
              </a:ext>
            </a:extLst>
          </p:cNvPr>
          <p:cNvPicPr>
            <a:picLocks noRot="1" noChangeAspect="1"/>
          </p:cNvPicPr>
          <p:nvPr>
            <a:videoFile r:link="rId1"/>
          </p:nvPr>
        </p:nvPicPr>
        <p:blipFill>
          <a:blip r:embed="rId4"/>
          <a:stretch>
            <a:fillRect/>
          </a:stretch>
        </p:blipFill>
        <p:spPr>
          <a:xfrm>
            <a:off x="1100667" y="731491"/>
            <a:ext cx="9548706" cy="5395018"/>
          </a:xfrm>
          <a:prstGeom prst="rect">
            <a:avLst/>
          </a:prstGeom>
        </p:spPr>
      </p:pic>
      <p:sp>
        <p:nvSpPr>
          <p:cNvPr id="3" name="Fußzeilenplatzhalter 2">
            <a:extLst>
              <a:ext uri="{FF2B5EF4-FFF2-40B4-BE49-F238E27FC236}">
                <a16:creationId xmlns:a16="http://schemas.microsoft.com/office/drawing/2014/main" id="{17FCF6E0-36AB-DDC5-D6C7-37B5F7208EA0}"/>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4" name="Foliennummernplatzhalter 3">
            <a:extLst>
              <a:ext uri="{FF2B5EF4-FFF2-40B4-BE49-F238E27FC236}">
                <a16:creationId xmlns:a16="http://schemas.microsoft.com/office/drawing/2014/main" id="{757561BC-5303-49FE-FF55-3160F0A855C9}"/>
              </a:ext>
            </a:extLst>
          </p:cNvPr>
          <p:cNvSpPr>
            <a:spLocks noGrp="1"/>
          </p:cNvSpPr>
          <p:nvPr>
            <p:ph type="sldNum" sz="quarter" idx="12"/>
          </p:nvPr>
        </p:nvSpPr>
        <p:spPr/>
        <p:txBody>
          <a:bodyPr>
            <a:normAutofit lnSpcReduction="10000"/>
          </a:bodyPr>
          <a:lstStyle/>
          <a:p>
            <a:fld id="{28844951-7827-47D4-8276-7DDE1FA7D85A}" type="slidenum">
              <a:rPr lang="en-US" smtClean="0"/>
              <a:pPr/>
              <a:t>6</a:t>
            </a:fld>
            <a:endParaRPr lang="en-US"/>
          </a:p>
        </p:txBody>
      </p:sp>
    </p:spTree>
    <p:extLst>
      <p:ext uri="{BB962C8B-B14F-4D97-AF65-F5344CB8AC3E}">
        <p14:creationId xmlns:p14="http://schemas.microsoft.com/office/powerpoint/2010/main" val="37949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9E5A1-62BE-1702-F279-4AD8BA116CD0}"/>
              </a:ext>
            </a:extLst>
          </p:cNvPr>
          <p:cNvSpPr>
            <a:spLocks noGrp="1"/>
          </p:cNvSpPr>
          <p:nvPr>
            <p:ph type="title"/>
          </p:nvPr>
        </p:nvSpPr>
        <p:spPr>
          <a:xfrm>
            <a:off x="4965290" y="365760"/>
            <a:ext cx="5997678" cy="1325562"/>
          </a:xfrm>
        </p:spPr>
        <p:txBody>
          <a:bodyPr>
            <a:normAutofit/>
          </a:bodyPr>
          <a:lstStyle/>
          <a:p>
            <a:r>
              <a:rPr lang="de-CH" dirty="0"/>
              <a:t>Aufgabe (2er-Teams)</a:t>
            </a:r>
          </a:p>
        </p:txBody>
      </p:sp>
      <p:pic>
        <p:nvPicPr>
          <p:cNvPr id="7" name="Picture 6" descr="Viele Fragezeichen vor schwarzem Hintergrund">
            <a:extLst>
              <a:ext uri="{FF2B5EF4-FFF2-40B4-BE49-F238E27FC236}">
                <a16:creationId xmlns:a16="http://schemas.microsoft.com/office/drawing/2014/main" id="{F303B06B-F7E9-B78B-6254-083D89C33521}"/>
              </a:ext>
            </a:extLst>
          </p:cNvPr>
          <p:cNvPicPr>
            <a:picLocks noChangeAspect="1"/>
          </p:cNvPicPr>
          <p:nvPr/>
        </p:nvPicPr>
        <p:blipFill rotWithShape="1">
          <a:blip r:embed="rId3"/>
          <a:srcRect l="59191" r="1" b="1"/>
          <a:stretch/>
        </p:blipFill>
        <p:spPr>
          <a:xfrm>
            <a:off x="20" y="-97654"/>
            <a:ext cx="4653291" cy="6955654"/>
          </a:xfrm>
          <a:prstGeom prst="rect">
            <a:avLst/>
          </a:prstGeom>
        </p:spPr>
      </p:pic>
      <p:sp>
        <p:nvSpPr>
          <p:cNvPr id="3" name="Inhaltsplatzhalter 2">
            <a:extLst>
              <a:ext uri="{FF2B5EF4-FFF2-40B4-BE49-F238E27FC236}">
                <a16:creationId xmlns:a16="http://schemas.microsoft.com/office/drawing/2014/main" id="{4A514753-A669-27A7-CD74-D12CE20F0B1F}"/>
              </a:ext>
            </a:extLst>
          </p:cNvPr>
          <p:cNvSpPr>
            <a:spLocks noGrp="1"/>
          </p:cNvSpPr>
          <p:nvPr>
            <p:ph idx="1"/>
          </p:nvPr>
        </p:nvSpPr>
        <p:spPr>
          <a:xfrm>
            <a:off x="4965290" y="1828800"/>
            <a:ext cx="6015571" cy="4351337"/>
          </a:xfrm>
        </p:spPr>
        <p:txBody>
          <a:bodyPr>
            <a:normAutofit/>
          </a:bodyPr>
          <a:lstStyle/>
          <a:p>
            <a:pPr marL="0" indent="0">
              <a:spcAft>
                <a:spcPts val="800"/>
              </a:spcAft>
              <a:buNone/>
            </a:pPr>
            <a:r>
              <a:rPr lang="de-CH" sz="2800" kern="100" dirty="0">
                <a:effectLst/>
                <a:latin typeface="Aptos" panose="020B0004020202020204" pitchFamily="34" charset="0"/>
                <a:ea typeface="Aptos" panose="020B0004020202020204" pitchFamily="34" charset="0"/>
                <a:cs typeface="Times New Roman" panose="02020603050405020304" pitchFamily="18" charset="0"/>
              </a:rPr>
              <a:t>1) Besprecht: Wer war Josephine Cochrane? Wie kam sie auf die Idee, eine Spülmaschine zu erfinden?</a:t>
            </a:r>
          </a:p>
          <a:p>
            <a:pPr marL="0" indent="0">
              <a:spcAft>
                <a:spcPts val="800"/>
              </a:spcAft>
              <a:buNone/>
            </a:pPr>
            <a:r>
              <a:rPr lang="de-CH" sz="2800" kern="100" dirty="0">
                <a:effectLst/>
                <a:latin typeface="Aptos" panose="020B0004020202020204" pitchFamily="34" charset="0"/>
                <a:ea typeface="Aptos" panose="020B0004020202020204" pitchFamily="34" charset="0"/>
                <a:cs typeface="Times New Roman" panose="02020603050405020304" pitchFamily="18" charset="0"/>
              </a:rPr>
              <a:t>2) Erklärt, wie die Spülmaschine von Josephine Cochrane funktioniert. Fertigt gemeinsam eine Zeichnung an, um die Funktionsweise ihrer Spülmaschine zu erklären.</a:t>
            </a:r>
          </a:p>
        </p:txBody>
      </p:sp>
      <p:sp>
        <p:nvSpPr>
          <p:cNvPr id="11" name="Rectangle 10">
            <a:extLst>
              <a:ext uri="{FF2B5EF4-FFF2-40B4-BE49-F238E27FC236}">
                <a16:creationId xmlns:a16="http://schemas.microsoft.com/office/drawing/2014/main" id="{DF98C7A3-67B7-4AC0-A6C8-CC7111EE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4" name="Fußzeilenplatzhalter 3">
            <a:extLst>
              <a:ext uri="{FF2B5EF4-FFF2-40B4-BE49-F238E27FC236}">
                <a16:creationId xmlns:a16="http://schemas.microsoft.com/office/drawing/2014/main" id="{916EFF10-17D1-3361-FDF2-AC28EDF5BE0D}"/>
              </a:ext>
            </a:extLst>
          </p:cNvPr>
          <p:cNvSpPr>
            <a:spLocks noGrp="1"/>
          </p:cNvSpPr>
          <p:nvPr>
            <p:ph type="ftr" sz="quarter" idx="11"/>
          </p:nvPr>
        </p:nvSpPr>
        <p:spPr>
          <a:xfrm rot="16200000">
            <a:off x="9959341" y="4046537"/>
            <a:ext cx="3581400" cy="365125"/>
          </a:xfrm>
        </p:spPr>
        <p:txBody>
          <a:bodyPr>
            <a:normAutofit/>
          </a:bodyPr>
          <a:lstStyle/>
          <a:p>
            <a:pPr>
              <a:lnSpc>
                <a:spcPct val="90000"/>
              </a:lnSpc>
              <a:spcAft>
                <a:spcPts val="600"/>
              </a:spcAft>
            </a:pPr>
            <a:r>
              <a:rPr lang="de-CH" sz="900"/>
              <a:t>Unterrichtsvorschlag entstanden am Institut für Bildungswissenschaf1ten (IBW) der Universität Basel</a:t>
            </a:r>
            <a:endParaRPr lang="en-US" sz="900"/>
          </a:p>
        </p:txBody>
      </p:sp>
      <p:sp>
        <p:nvSpPr>
          <p:cNvPr id="5" name="Foliennummernplatzhalter 4">
            <a:extLst>
              <a:ext uri="{FF2B5EF4-FFF2-40B4-BE49-F238E27FC236}">
                <a16:creationId xmlns:a16="http://schemas.microsoft.com/office/drawing/2014/main" id="{3941D789-A1AF-B4E0-8A3E-C57B8695387C}"/>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28844951-7827-47D4-8276-7DDE1FA7D85A}" type="slidenum">
              <a:rPr lang="en-US" smtClean="0"/>
              <a:pPr>
                <a:lnSpc>
                  <a:spcPct val="90000"/>
                </a:lnSpc>
                <a:spcAft>
                  <a:spcPts val="600"/>
                </a:spcAft>
              </a:pPr>
              <a:t>7</a:t>
            </a:fld>
            <a:endParaRPr lang="en-US"/>
          </a:p>
        </p:txBody>
      </p:sp>
    </p:spTree>
    <p:extLst>
      <p:ext uri="{BB962C8B-B14F-4D97-AF65-F5344CB8AC3E}">
        <p14:creationId xmlns:p14="http://schemas.microsoft.com/office/powerpoint/2010/main" val="246344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n 3" title="Wie funktioniert eine Spülmaschine?">
            <a:hlinkClick r:id="" action="ppaction://media"/>
            <a:extLst>
              <a:ext uri="{FF2B5EF4-FFF2-40B4-BE49-F238E27FC236}">
                <a16:creationId xmlns:a16="http://schemas.microsoft.com/office/drawing/2014/main" id="{EAC8B115-7A1D-0CDE-978C-36FD5FA3A2D8}"/>
              </a:ext>
            </a:extLst>
          </p:cNvPr>
          <p:cNvPicPr>
            <a:picLocks noGrp="1" noRot="1" noChangeAspect="1"/>
          </p:cNvPicPr>
          <p:nvPr>
            <p:ph idx="1"/>
            <a:videoFile r:link="rId1"/>
          </p:nvPr>
        </p:nvPicPr>
        <p:blipFill>
          <a:blip r:embed="rId4"/>
          <a:stretch>
            <a:fillRect/>
          </a:stretch>
        </p:blipFill>
        <p:spPr>
          <a:xfrm>
            <a:off x="1275211" y="810883"/>
            <a:ext cx="8616981" cy="4868923"/>
          </a:xfrm>
          <a:prstGeom prst="rect">
            <a:avLst/>
          </a:prstGeom>
        </p:spPr>
      </p:pic>
      <p:sp>
        <p:nvSpPr>
          <p:cNvPr id="3" name="Fußzeilenplatzhalter 2">
            <a:extLst>
              <a:ext uri="{FF2B5EF4-FFF2-40B4-BE49-F238E27FC236}">
                <a16:creationId xmlns:a16="http://schemas.microsoft.com/office/drawing/2014/main" id="{E877D907-CF43-C3D2-E855-EF96B035C784}"/>
              </a:ext>
            </a:extLst>
          </p:cNvPr>
          <p:cNvSpPr>
            <a:spLocks noGrp="1"/>
          </p:cNvSpPr>
          <p:nvPr>
            <p:ph type="ftr" sz="quarter" idx="11"/>
          </p:nvPr>
        </p:nvSpPr>
        <p:spPr/>
        <p:txBody>
          <a:bodyPr/>
          <a:lstStyle/>
          <a:p>
            <a:r>
              <a:rPr lang="de-CH">
                <a:solidFill>
                  <a:srgbClr val="FFFFFF"/>
                </a:solidFill>
              </a:rPr>
              <a:t>Unterrichtsvorschlag entstanden am Institut für Bildungswissenschaf1ten (IBW) der Universität Basel</a:t>
            </a:r>
            <a:endParaRPr lang="en-US">
              <a:solidFill>
                <a:srgbClr val="FFFFFF"/>
              </a:solidFill>
            </a:endParaRPr>
          </a:p>
        </p:txBody>
      </p:sp>
      <p:sp>
        <p:nvSpPr>
          <p:cNvPr id="5" name="Foliennummernplatzhalter 4">
            <a:extLst>
              <a:ext uri="{FF2B5EF4-FFF2-40B4-BE49-F238E27FC236}">
                <a16:creationId xmlns:a16="http://schemas.microsoft.com/office/drawing/2014/main" id="{2F38FFB6-72EA-78F0-33AD-F536129C4255}"/>
              </a:ext>
            </a:extLst>
          </p:cNvPr>
          <p:cNvSpPr>
            <a:spLocks noGrp="1"/>
          </p:cNvSpPr>
          <p:nvPr>
            <p:ph type="sldNum" sz="quarter" idx="12"/>
          </p:nvPr>
        </p:nvSpPr>
        <p:spPr/>
        <p:txBody>
          <a:bodyPr>
            <a:normAutofit lnSpcReduction="10000"/>
          </a:bodyPr>
          <a:lstStyle/>
          <a:p>
            <a:fld id="{28844951-7827-47D4-8276-7DDE1FA7D85A}" type="slidenum">
              <a:rPr lang="en-US" smtClean="0"/>
              <a:pPr/>
              <a:t>8</a:t>
            </a:fld>
            <a:endParaRPr lang="en-US"/>
          </a:p>
        </p:txBody>
      </p:sp>
    </p:spTree>
    <p:extLst>
      <p:ext uri="{BB962C8B-B14F-4D97-AF65-F5344CB8AC3E}">
        <p14:creationId xmlns:p14="http://schemas.microsoft.com/office/powerpoint/2010/main" val="293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71295-3140-76E7-C227-801FEBD92923}"/>
              </a:ext>
            </a:extLst>
          </p:cNvPr>
          <p:cNvSpPr>
            <a:spLocks noGrp="1"/>
          </p:cNvSpPr>
          <p:nvPr>
            <p:ph type="title"/>
          </p:nvPr>
        </p:nvSpPr>
        <p:spPr>
          <a:xfrm>
            <a:off x="4965290" y="365760"/>
            <a:ext cx="5997678" cy="1325562"/>
          </a:xfrm>
        </p:spPr>
        <p:txBody>
          <a:bodyPr>
            <a:normAutofit/>
          </a:bodyPr>
          <a:lstStyle/>
          <a:p>
            <a:r>
              <a:rPr lang="de-CH" dirty="0"/>
              <a:t>Aufgabe (4er-Gruppen)</a:t>
            </a:r>
          </a:p>
        </p:txBody>
      </p:sp>
      <p:pic>
        <p:nvPicPr>
          <p:cNvPr id="7" name="Picture 6" descr="Glühbirne vor gelbem Hintergrund mit skizzierten Lichtstrahlen und Kabel">
            <a:extLst>
              <a:ext uri="{FF2B5EF4-FFF2-40B4-BE49-F238E27FC236}">
                <a16:creationId xmlns:a16="http://schemas.microsoft.com/office/drawing/2014/main" id="{2693CFED-464D-CE99-E377-FC09AF1C1A6E}"/>
              </a:ext>
            </a:extLst>
          </p:cNvPr>
          <p:cNvPicPr>
            <a:picLocks noChangeAspect="1"/>
          </p:cNvPicPr>
          <p:nvPr/>
        </p:nvPicPr>
        <p:blipFill rotWithShape="1">
          <a:blip r:embed="rId3"/>
          <a:srcRect l="51557" r="7299"/>
          <a:stretch/>
        </p:blipFill>
        <p:spPr>
          <a:xfrm>
            <a:off x="20" y="-97654"/>
            <a:ext cx="4653291" cy="6955654"/>
          </a:xfrm>
          <a:prstGeom prst="rect">
            <a:avLst/>
          </a:prstGeom>
        </p:spPr>
      </p:pic>
      <p:sp>
        <p:nvSpPr>
          <p:cNvPr id="3" name="Inhaltsplatzhalter 2">
            <a:extLst>
              <a:ext uri="{FF2B5EF4-FFF2-40B4-BE49-F238E27FC236}">
                <a16:creationId xmlns:a16="http://schemas.microsoft.com/office/drawing/2014/main" id="{72FB690E-9164-6594-3057-3BD699CCE829}"/>
              </a:ext>
            </a:extLst>
          </p:cNvPr>
          <p:cNvSpPr>
            <a:spLocks noGrp="1"/>
          </p:cNvSpPr>
          <p:nvPr>
            <p:ph idx="1"/>
          </p:nvPr>
        </p:nvSpPr>
        <p:spPr>
          <a:xfrm>
            <a:off x="4965290" y="1828800"/>
            <a:ext cx="6015571" cy="4351337"/>
          </a:xfrm>
        </p:spPr>
        <p:txBody>
          <a:bodyPr>
            <a:normAutofit fontScale="92500"/>
          </a:bodyPr>
          <a:lstStyle/>
          <a:p>
            <a:pPr marL="0" indent="0">
              <a:buNone/>
            </a:pPr>
            <a:r>
              <a:rPr lang="de-CH" sz="2400" dirty="0"/>
              <a:t>Erstellt gemeinsam ein Plakat über die Spülmaschine. Das Plakat soll folgende Punkte enthalten:</a:t>
            </a:r>
          </a:p>
          <a:p>
            <a:r>
              <a:rPr lang="de-CH" sz="2400" dirty="0"/>
              <a:t>Die wichtigsten Informationen zur Erfindung (Von wem erfunden? Wann? Wo?)</a:t>
            </a:r>
          </a:p>
          <a:p>
            <a:r>
              <a:rPr lang="de-CH" sz="2400" dirty="0"/>
              <a:t>Erklärung der Funktionsweise heutiger Spülmaschinen (z.B. anhand einer Zeichnung)</a:t>
            </a:r>
          </a:p>
          <a:p>
            <a:r>
              <a:rPr lang="de-CH" sz="2400" dirty="0"/>
              <a:t>Tipps, was man tun kann, wenn die Spülmaschine nicht mehr gut funktioniert.</a:t>
            </a:r>
          </a:p>
        </p:txBody>
      </p:sp>
      <p:sp>
        <p:nvSpPr>
          <p:cNvPr id="11" name="Rectangle 10">
            <a:extLst>
              <a:ext uri="{FF2B5EF4-FFF2-40B4-BE49-F238E27FC236}">
                <a16:creationId xmlns:a16="http://schemas.microsoft.com/office/drawing/2014/main" id="{DF98C7A3-67B7-4AC0-A6C8-CC7111EE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a:p>
        </p:txBody>
      </p:sp>
      <p:sp>
        <p:nvSpPr>
          <p:cNvPr id="4" name="Fußzeilenplatzhalter 3">
            <a:extLst>
              <a:ext uri="{FF2B5EF4-FFF2-40B4-BE49-F238E27FC236}">
                <a16:creationId xmlns:a16="http://schemas.microsoft.com/office/drawing/2014/main" id="{4C999C9B-933D-E1E9-CCD1-4BB0C9BAE8E4}"/>
              </a:ext>
            </a:extLst>
          </p:cNvPr>
          <p:cNvSpPr>
            <a:spLocks noGrp="1"/>
          </p:cNvSpPr>
          <p:nvPr>
            <p:ph type="ftr" sz="quarter" idx="11"/>
          </p:nvPr>
        </p:nvSpPr>
        <p:spPr>
          <a:xfrm rot="16200000">
            <a:off x="9959341" y="4046537"/>
            <a:ext cx="3581400" cy="365125"/>
          </a:xfrm>
        </p:spPr>
        <p:txBody>
          <a:bodyPr>
            <a:normAutofit/>
          </a:bodyPr>
          <a:lstStyle/>
          <a:p>
            <a:pPr>
              <a:lnSpc>
                <a:spcPct val="90000"/>
              </a:lnSpc>
              <a:spcAft>
                <a:spcPts val="600"/>
              </a:spcAft>
            </a:pPr>
            <a:r>
              <a:rPr lang="de-CH" sz="900"/>
              <a:t>Unterrichtsvorschlag entstanden am Institut für Bildungswissenschaf1ten (IBW) der Universität Basel</a:t>
            </a:r>
            <a:endParaRPr lang="en-US" sz="900"/>
          </a:p>
        </p:txBody>
      </p:sp>
      <p:sp>
        <p:nvSpPr>
          <p:cNvPr id="5" name="Foliennummernplatzhalter 4">
            <a:extLst>
              <a:ext uri="{FF2B5EF4-FFF2-40B4-BE49-F238E27FC236}">
                <a16:creationId xmlns:a16="http://schemas.microsoft.com/office/drawing/2014/main" id="{E66B7671-A701-9ED9-14E5-B5597074853F}"/>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28844951-7827-47D4-8276-7DDE1FA7D85A}" type="slidenum">
              <a:rPr lang="en-US" smtClean="0"/>
              <a:pPr>
                <a:lnSpc>
                  <a:spcPct val="90000"/>
                </a:lnSpc>
                <a:spcAft>
                  <a:spcPts val="600"/>
                </a:spcAft>
              </a:pPr>
              <a:t>9</a:t>
            </a:fld>
            <a:endParaRPr lang="en-US"/>
          </a:p>
        </p:txBody>
      </p:sp>
    </p:spTree>
    <p:extLst>
      <p:ext uri="{BB962C8B-B14F-4D97-AF65-F5344CB8AC3E}">
        <p14:creationId xmlns:p14="http://schemas.microsoft.com/office/powerpoint/2010/main" val="2725621963"/>
      </p:ext>
    </p:extLst>
  </p:cSld>
  <p:clrMapOvr>
    <a:masterClrMapping/>
  </p:clrMapOvr>
</p:sld>
</file>

<file path=ppt/theme/theme1.xml><?xml version="1.0" encoding="utf-8"?>
<a:theme xmlns:a="http://schemas.openxmlformats.org/drawingml/2006/main" name="Aussicht">
  <a:themeElements>
    <a:clrScheme name="Aussicht">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Aussicht">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sicht">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 dockstate="right" visibility="0" width="35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7C7F3C79-4160-4997-96B6-2BFDFD312D29}">
  <we:reference id="22ff87a5-132f-4d52-9e97-94d888e4dd91" version="3.1.0.0" store="EXCatalog" storeType="EXCatalog"/>
  <we:alternateReferences>
    <we:reference id="WA104380050" version="3.1.0.0" store="de-CH" storeType="OMEX"/>
  </we:alternateReferences>
  <we:properties>
    <we:property name="Office.AutoShowTaskpaneWithDocument" value="true"/>
  </we:properties>
  <we:bindings/>
  <we:snapshot xmlns:r="http://schemas.openxmlformats.org/officeDocument/2006/relationships"/>
</we:webextension>
</file>

<file path=ppt/webextensions/webextension2.xml><?xml version="1.0" encoding="utf-8"?>
<we:webextension xmlns:we="http://schemas.microsoft.com/office/webextensions/webextension/2010/11" id="{A6CF7A9E-71EA-44E5-BD10-0E1349E4DC02}">
  <we:reference id="e765dd0b-6697-44aa-9025-1ce65686c598" version="3.6.0.0" store="EXCatalog" storeType="EXCatalog"/>
  <we:alternateReferences>
    <we:reference id="WA104380519" version="3.6.0.0" store="de-CH"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CF34A9A68DD2D48B07BB15ADACC6505" ma:contentTypeVersion="16" ma:contentTypeDescription="Ein neues Dokument erstellen." ma:contentTypeScope="" ma:versionID="f5da70bbf528039abb10881e0c3a3393">
  <xsd:schema xmlns:xsd="http://www.w3.org/2001/XMLSchema" xmlns:xs="http://www.w3.org/2001/XMLSchema" xmlns:p="http://schemas.microsoft.com/office/2006/metadata/properties" xmlns:ns2="9908cb6f-54c1-4b9a-ae3b-f9b139c21e7c" xmlns:ns3="4ef4d4fb-f3e6-4706-8497-86451d43f407" targetNamespace="http://schemas.microsoft.com/office/2006/metadata/properties" ma:root="true" ma:fieldsID="81a39ad4c211af7c415e43e8354881ea" ns2:_="" ns3:_="">
    <xsd:import namespace="9908cb6f-54c1-4b9a-ae3b-f9b139c21e7c"/>
    <xsd:import namespace="4ef4d4fb-f3e6-4706-8497-86451d43f4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Komment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8cb6f-54c1-4b9a-ae3b-f9b139c21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873907d-d049-4c15-acb6-7b8f2d6df67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Kommentar" ma:index="23" nillable="true" ma:displayName="Kommentar" ma:format="Dropdown" ma:internalName="Kommenta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f4d4fb-f3e6-4706-8497-86451d43f40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6a9583dc-4ed8-4266-8278-230f496832fe}" ma:internalName="TaxCatchAll" ma:showField="CatchAllData" ma:web="4ef4d4fb-f3e6-4706-8497-86451d43f4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08cb6f-54c1-4b9a-ae3b-f9b139c21e7c">
      <Terms xmlns="http://schemas.microsoft.com/office/infopath/2007/PartnerControls"/>
    </lcf76f155ced4ddcb4097134ff3c332f>
    <Kommentar xmlns="9908cb6f-54c1-4b9a-ae3b-f9b139c21e7c" xsi:nil="true"/>
    <TaxCatchAll xmlns="4ef4d4fb-f3e6-4706-8497-86451d43f4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540704-6F94-4B0F-80FF-6BBA1FC61F91}"/>
</file>

<file path=customXml/itemProps2.xml><?xml version="1.0" encoding="utf-8"?>
<ds:datastoreItem xmlns:ds="http://schemas.openxmlformats.org/officeDocument/2006/customXml" ds:itemID="{F112B2BA-1F5C-4F4C-B5F6-B93D42A3350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442DFFD-79F5-4A5C-AA26-F25068E4E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TM03457515[[fn=Aussicht]]</Template>
  <TotalTime>0</TotalTime>
  <Words>681</Words>
  <Application>Microsoft Office PowerPoint</Application>
  <PresentationFormat>Breitbild</PresentationFormat>
  <Paragraphs>79</Paragraphs>
  <Slides>9</Slides>
  <Notes>9</Notes>
  <HiddenSlides>0</HiddenSlides>
  <MMClips>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vt:i4>
      </vt:variant>
    </vt:vector>
  </HeadingPairs>
  <TitlesOfParts>
    <vt:vector size="14" baseType="lpstr">
      <vt:lpstr>Aptos</vt:lpstr>
      <vt:lpstr>Arial</vt:lpstr>
      <vt:lpstr>Century Schoolbook</vt:lpstr>
      <vt:lpstr>Wingdings 2</vt:lpstr>
      <vt:lpstr>Aussicht</vt:lpstr>
      <vt:lpstr>Eine geniale Erfindung</vt:lpstr>
      <vt:lpstr>Welche Maschine könnte das sein?</vt:lpstr>
      <vt:lpstr>Welche Maschine könnte das sein?</vt:lpstr>
      <vt:lpstr>PowerPoint-Präsentation</vt:lpstr>
      <vt:lpstr>1886 meldete die Amerikanerin Josephine Cochrane das Patent für die Spülmaschine an.</vt:lpstr>
      <vt:lpstr>PowerPoint-Präsentation</vt:lpstr>
      <vt:lpstr>Aufgabe (2er-Teams)</vt:lpstr>
      <vt:lpstr>PowerPoint-Präsentation</vt:lpstr>
      <vt:lpstr>Aufgabe (4er-Gruppen)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Eine geniale Erfindung</dc:title>
  <dc:creator>Lisa Biechele</dc:creator>
  <cp:lastModifiedBy>Lisa Biechele</cp:lastModifiedBy>
  <cp:revision>9</cp:revision>
  <dcterms:created xsi:type="dcterms:W3CDTF">2024-03-08T10:50:08Z</dcterms:created>
  <dcterms:modified xsi:type="dcterms:W3CDTF">2024-08-02T13:07:18Z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0x0101002CF34A9A68DD2D48B07BB15ADACC6505</vt:lpwstr>
  </property>
</Properties>
</file>